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84" r:id="rId5"/>
    <p:sldId id="265" r:id="rId6"/>
    <p:sldId id="285" r:id="rId7"/>
    <p:sldId id="286" r:id="rId8"/>
    <p:sldId id="287" r:id="rId9"/>
    <p:sldId id="289" r:id="rId10"/>
    <p:sldId id="264" r:id="rId1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F8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68" d="100"/>
          <a:sy n="68" d="100"/>
        </p:scale>
        <p:origin x="61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DCCBB9-D96C-4EBA-82A1-34318BBBAA59}" type="datetimeFigureOut">
              <a:rPr lang="zh-CN" altLang="en-US" smtClean="0"/>
              <a:t>2017/10/20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5D2DAF-7A11-4887-8CD5-B116BE4C238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43457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5D2DAF-7A11-4887-8CD5-B116BE4C2387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60520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5D2DAF-7A11-4887-8CD5-B116BE4C2387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19667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5D2DAF-7A11-4887-8CD5-B116BE4C2387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48439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5D2DAF-7A11-4887-8CD5-B116BE4C2387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24568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5D2DAF-7A11-4887-8CD5-B116BE4C2387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32282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5D2DAF-7A11-4887-8CD5-B116BE4C2387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51290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5D2DAF-7A11-4887-8CD5-B116BE4C2387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23330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5D2DAF-7A11-4887-8CD5-B116BE4C2387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60726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5D2DAF-7A11-4887-8CD5-B116BE4C2387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46344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5D2DAF-7A11-4887-8CD5-B116BE4C2387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38096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21BB6-FFC6-4F4F-BB7C-1255C9EBF2D9}" type="datetimeFigureOut">
              <a:rPr lang="zh-CN" altLang="en-US" smtClean="0"/>
              <a:t>2017/10/20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954EA-27E7-4AB6-94E1-688632AAB0E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0264223"/>
      </p:ext>
    </p:extLst>
  </p:cSld>
  <p:clrMapOvr>
    <a:masterClrMapping/>
  </p:clrMapOvr>
  <p:transition spd="slow">
    <p:wipe dir="d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21BB6-FFC6-4F4F-BB7C-1255C9EBF2D9}" type="datetimeFigureOut">
              <a:rPr lang="zh-CN" altLang="en-US" smtClean="0"/>
              <a:t>2017/10/20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954EA-27E7-4AB6-94E1-688632AAB0E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5930279"/>
      </p:ext>
    </p:extLst>
  </p:cSld>
  <p:clrMapOvr>
    <a:masterClrMapping/>
  </p:clrMapOvr>
  <p:transition spd="slow">
    <p:wipe dir="d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21BB6-FFC6-4F4F-BB7C-1255C9EBF2D9}" type="datetimeFigureOut">
              <a:rPr lang="zh-CN" altLang="en-US" smtClean="0"/>
              <a:t>2017/10/20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954EA-27E7-4AB6-94E1-688632AAB0E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2072732"/>
      </p:ext>
    </p:extLst>
  </p:cSld>
  <p:clrMapOvr>
    <a:masterClrMapping/>
  </p:clrMapOvr>
  <p:transition spd="slow">
    <p:wipe dir="d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21BB6-FFC6-4F4F-BB7C-1255C9EBF2D9}" type="datetimeFigureOut">
              <a:rPr lang="zh-CN" altLang="en-US" smtClean="0"/>
              <a:t>2017/10/20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954EA-27E7-4AB6-94E1-688632AAB0E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5613863"/>
      </p:ext>
    </p:extLst>
  </p:cSld>
  <p:clrMapOvr>
    <a:masterClrMapping/>
  </p:clrMapOvr>
  <p:transition spd="slow">
    <p:wipe dir="d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21BB6-FFC6-4F4F-BB7C-1255C9EBF2D9}" type="datetimeFigureOut">
              <a:rPr lang="zh-CN" altLang="en-US" smtClean="0"/>
              <a:t>2017/10/20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954EA-27E7-4AB6-94E1-688632AAB0E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3043447"/>
      </p:ext>
    </p:extLst>
  </p:cSld>
  <p:clrMapOvr>
    <a:masterClrMapping/>
  </p:clrMapOvr>
  <p:transition spd="slow">
    <p:wipe dir="d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21BB6-FFC6-4F4F-BB7C-1255C9EBF2D9}" type="datetimeFigureOut">
              <a:rPr lang="zh-CN" altLang="en-US" smtClean="0"/>
              <a:t>2017/10/20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954EA-27E7-4AB6-94E1-688632AAB0E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6640139"/>
      </p:ext>
    </p:extLst>
  </p:cSld>
  <p:clrMapOvr>
    <a:masterClrMapping/>
  </p:clrMapOvr>
  <p:transition spd="slow">
    <p:wipe dir="d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21BB6-FFC6-4F4F-BB7C-1255C9EBF2D9}" type="datetimeFigureOut">
              <a:rPr lang="zh-CN" altLang="en-US" smtClean="0"/>
              <a:t>2017/10/20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954EA-27E7-4AB6-94E1-688632AAB0E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2515705"/>
      </p:ext>
    </p:extLst>
  </p:cSld>
  <p:clrMapOvr>
    <a:masterClrMapping/>
  </p:clrMapOvr>
  <p:transition spd="slow">
    <p:wipe dir="d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21BB6-FFC6-4F4F-BB7C-1255C9EBF2D9}" type="datetimeFigureOut">
              <a:rPr lang="zh-CN" altLang="en-US" smtClean="0"/>
              <a:t>2017/10/20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954EA-27E7-4AB6-94E1-688632AAB0E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3948965"/>
      </p:ext>
    </p:extLst>
  </p:cSld>
  <p:clrMapOvr>
    <a:masterClrMapping/>
  </p:clrMapOvr>
  <p:transition spd="slow">
    <p:wipe dir="d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21BB6-FFC6-4F4F-BB7C-1255C9EBF2D9}" type="datetimeFigureOut">
              <a:rPr lang="zh-CN" altLang="en-US" smtClean="0"/>
              <a:t>2017/10/20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954EA-27E7-4AB6-94E1-688632AAB0E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170492"/>
      </p:ext>
    </p:extLst>
  </p:cSld>
  <p:clrMapOvr>
    <a:masterClrMapping/>
  </p:clrMapOvr>
  <p:transition spd="slow">
    <p:wipe dir="d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21BB6-FFC6-4F4F-BB7C-1255C9EBF2D9}" type="datetimeFigureOut">
              <a:rPr lang="zh-CN" altLang="en-US" smtClean="0"/>
              <a:t>2017/10/20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954EA-27E7-4AB6-94E1-688632AAB0E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7780838"/>
      </p:ext>
    </p:extLst>
  </p:cSld>
  <p:clrMapOvr>
    <a:masterClrMapping/>
  </p:clrMapOvr>
  <p:transition spd="slow">
    <p:wipe dir="d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21BB6-FFC6-4F4F-BB7C-1255C9EBF2D9}" type="datetimeFigureOut">
              <a:rPr lang="zh-CN" altLang="en-US" smtClean="0"/>
              <a:t>2017/10/20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954EA-27E7-4AB6-94E1-688632AAB0E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8599895"/>
      </p:ext>
    </p:extLst>
  </p:cSld>
  <p:clrMapOvr>
    <a:masterClrMapping/>
  </p:clrMapOvr>
  <p:transition spd="slow">
    <p:wipe dir="d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821BB6-FFC6-4F4F-BB7C-1255C9EBF2D9}" type="datetimeFigureOut">
              <a:rPr lang="zh-CN" altLang="en-US" smtClean="0"/>
              <a:t>2017/10/20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4954EA-27E7-4AB6-94E1-688632AAB0E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58704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wipe dir="d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5.wmf"/><Relationship Id="rId4" Type="http://schemas.openxmlformats.org/officeDocument/2006/relationships/oleObject" Target="../embeddings/oleObject1.bin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0" y="3916697"/>
            <a:ext cx="4367284" cy="1514902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4367283" y="3916697"/>
            <a:ext cx="7824717" cy="1514902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BMS</a:t>
            </a:r>
            <a:r>
              <a:rPr lang="zh-CN" altLang="en-US" dirty="0"/>
              <a:t>简介以及目前</a:t>
            </a:r>
            <a:r>
              <a:rPr lang="en-US" altLang="zh-CN" dirty="0"/>
              <a:t>BMS</a:t>
            </a:r>
            <a:r>
              <a:rPr lang="zh-CN" altLang="en-US" dirty="0"/>
              <a:t>需要的支持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0" y="4307756"/>
            <a:ext cx="43672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BMS</a:t>
            </a:r>
            <a:r>
              <a: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开发需求概述</a:t>
            </a:r>
          </a:p>
        </p:txBody>
      </p:sp>
    </p:spTree>
    <p:extLst>
      <p:ext uri="{BB962C8B-B14F-4D97-AF65-F5344CB8AC3E}">
        <p14:creationId xmlns:p14="http://schemas.microsoft.com/office/powerpoint/2010/main" val="1418607214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7824717" y="3125337"/>
            <a:ext cx="4367284" cy="1514902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0" y="3125337"/>
            <a:ext cx="7824716" cy="1514902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7933900" y="3412699"/>
            <a:ext cx="3991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THANKS</a:t>
            </a:r>
            <a:endParaRPr lang="zh-CN" altLang="en-US" sz="4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933900" y="4137548"/>
            <a:ext cx="399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FOR YOUR WATCHING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695451" y="3961028"/>
            <a:ext cx="61292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/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2017.10.20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55393148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45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690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/>
      <p:bldP spid="8" grpId="0"/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CA2E951-0158-476F-BD78-2D98BD7A61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220" y="-222569"/>
            <a:ext cx="11721126" cy="7299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196758"/>
      </p:ext>
    </p:extLst>
  </p:cSld>
  <p:clrMapOvr>
    <a:masterClrMapping/>
  </p:clrMapOvr>
  <p:transition spd="slow">
    <p:wipe dir="d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AAD86C3-EC2A-4CDD-A881-CED6C55CF2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1633" y="790929"/>
            <a:ext cx="7932213" cy="590681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53698839-CB2C-4AC3-82BF-B1A192A744E6}"/>
              </a:ext>
            </a:extLst>
          </p:cNvPr>
          <p:cNvSpPr txBox="1"/>
          <p:nvPr/>
        </p:nvSpPr>
        <p:spPr>
          <a:xfrm>
            <a:off x="754144" y="179109"/>
            <a:ext cx="5203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BMS</a:t>
            </a:r>
            <a:r>
              <a:rPr lang="zh-CN" altLang="en-US" dirty="0"/>
              <a:t>底层和硬件概述</a:t>
            </a:r>
          </a:p>
        </p:txBody>
      </p:sp>
    </p:spTree>
    <p:extLst>
      <p:ext uri="{BB962C8B-B14F-4D97-AF65-F5344CB8AC3E}">
        <p14:creationId xmlns:p14="http://schemas.microsoft.com/office/powerpoint/2010/main" val="3547134513"/>
      </p:ext>
    </p:extLst>
  </p:cSld>
  <p:clrMapOvr>
    <a:masterClrMapping/>
  </p:clrMapOvr>
  <p:transition spd="slow">
    <p:wipe dir="d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53698839-CB2C-4AC3-82BF-B1A192A744E6}"/>
              </a:ext>
            </a:extLst>
          </p:cNvPr>
          <p:cNvSpPr txBox="1"/>
          <p:nvPr/>
        </p:nvSpPr>
        <p:spPr>
          <a:xfrm>
            <a:off x="754143" y="179109"/>
            <a:ext cx="842756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BMS</a:t>
            </a:r>
            <a:r>
              <a:rPr lang="zh-CN" altLang="en-US" dirty="0"/>
              <a:t>实验环境搭建：</a:t>
            </a:r>
            <a:endParaRPr lang="en-US" altLang="zh-CN" dirty="0"/>
          </a:p>
          <a:p>
            <a:r>
              <a:rPr lang="en-US" altLang="zh-CN" dirty="0"/>
              <a:t>1</a:t>
            </a:r>
            <a:r>
              <a:rPr lang="zh-CN" altLang="en-US" dirty="0"/>
              <a:t>，</a:t>
            </a:r>
            <a:r>
              <a:rPr lang="en-US" altLang="zh-CN" dirty="0"/>
              <a:t>PC</a:t>
            </a:r>
            <a:r>
              <a:rPr lang="zh-CN" altLang="en-US" dirty="0"/>
              <a:t>上位机需要在</a:t>
            </a:r>
            <a:r>
              <a:rPr lang="en-US" altLang="zh-CN" dirty="0"/>
              <a:t>PC</a:t>
            </a:r>
            <a:r>
              <a:rPr lang="zh-CN" altLang="en-US" dirty="0"/>
              <a:t>端进行开发，颗采用</a:t>
            </a:r>
            <a:r>
              <a:rPr lang="en-US" altLang="zh-CN" dirty="0" err="1"/>
              <a:t>labview</a:t>
            </a:r>
            <a:r>
              <a:rPr lang="zh-CN" altLang="en-US" dirty="0"/>
              <a:t>、</a:t>
            </a:r>
            <a:r>
              <a:rPr lang="en-US" altLang="zh-CN" dirty="0" err="1"/>
              <a:t>vb</a:t>
            </a:r>
            <a:r>
              <a:rPr lang="zh-CN" altLang="en-US" dirty="0"/>
              <a:t>、</a:t>
            </a:r>
            <a:r>
              <a:rPr lang="en-US" altLang="zh-CN" dirty="0" err="1"/>
              <a:t>c#</a:t>
            </a:r>
            <a:r>
              <a:rPr lang="zh-CN" altLang="en-US" dirty="0"/>
              <a:t>等开发；</a:t>
            </a:r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，</a:t>
            </a:r>
            <a:r>
              <a:rPr lang="en-US" altLang="zh-CN" dirty="0"/>
              <a:t>CAN</a:t>
            </a:r>
            <a:r>
              <a:rPr lang="zh-CN" altLang="en-US" dirty="0"/>
              <a:t>设备需要</a:t>
            </a:r>
            <a:r>
              <a:rPr lang="en-US" altLang="zh-CN" dirty="0"/>
              <a:t>ZLGCAN</a:t>
            </a:r>
            <a:r>
              <a:rPr lang="zh-CN" altLang="en-US" dirty="0"/>
              <a:t>或</a:t>
            </a:r>
            <a:r>
              <a:rPr lang="en-US" altLang="zh-CN" dirty="0" err="1"/>
              <a:t>ValueCAN</a:t>
            </a:r>
            <a:r>
              <a:rPr lang="zh-CN" altLang="en-US" dirty="0"/>
              <a:t>等；</a:t>
            </a:r>
            <a:endParaRPr lang="en-US" altLang="zh-CN" dirty="0"/>
          </a:p>
          <a:p>
            <a:r>
              <a:rPr lang="en-US" altLang="zh-CN" dirty="0"/>
              <a:t>3</a:t>
            </a:r>
            <a:r>
              <a:rPr lang="zh-CN" altLang="en-US" dirty="0"/>
              <a:t>，测试工装需要自行设计搭建，主要用于将</a:t>
            </a:r>
            <a:r>
              <a:rPr lang="en-US" altLang="zh-CN" dirty="0"/>
              <a:t>BMS</a:t>
            </a:r>
            <a:r>
              <a:rPr lang="zh-CN" altLang="en-US" dirty="0"/>
              <a:t>中的信号线引出，在外部进行输入、控制、模拟等；</a:t>
            </a:r>
            <a:endParaRPr lang="en-US" altLang="zh-CN" dirty="0"/>
          </a:p>
          <a:p>
            <a:r>
              <a:rPr lang="en-US" altLang="zh-CN" dirty="0"/>
              <a:t>4</a:t>
            </a:r>
            <a:r>
              <a:rPr lang="zh-CN" altLang="en-US" dirty="0"/>
              <a:t>，电芯模拟工具需要额外购买，精度要在</a:t>
            </a:r>
            <a:r>
              <a:rPr lang="en-US" altLang="zh-CN" dirty="0"/>
              <a:t>1mV</a:t>
            </a:r>
            <a:r>
              <a:rPr lang="zh-CN" altLang="en-US" dirty="0"/>
              <a:t>以上；</a:t>
            </a:r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8F9DCC7-9C13-4F08-AD25-2E38C463B6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457" y="1933435"/>
            <a:ext cx="6679365" cy="4241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737792"/>
      </p:ext>
    </p:extLst>
  </p:cSld>
  <p:clrMapOvr>
    <a:masterClrMapping/>
  </p:clrMapOvr>
  <p:transition spd="slow">
    <p:wipe dir="d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229719"/>
            <a:ext cx="982639" cy="46631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982636" y="175421"/>
            <a:ext cx="40124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人员以及工具需求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0EE6F11A-C0B5-4DB8-BD9D-2E3E583EA8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8296141"/>
              </p:ext>
            </p:extLst>
          </p:nvPr>
        </p:nvGraphicFramePr>
        <p:xfrm>
          <a:off x="1145881" y="738518"/>
          <a:ext cx="8127999" cy="4221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0696">
                  <a:extLst>
                    <a:ext uri="{9D8B030D-6E8A-4147-A177-3AD203B41FA5}">
                      <a16:colId xmlns:a16="http://schemas.microsoft.com/office/drawing/2014/main" val="1541350172"/>
                    </a:ext>
                  </a:extLst>
                </a:gridCol>
                <a:gridCol w="3176833">
                  <a:extLst>
                    <a:ext uri="{9D8B030D-6E8A-4147-A177-3AD203B41FA5}">
                      <a16:colId xmlns:a16="http://schemas.microsoft.com/office/drawing/2014/main" val="2897289505"/>
                    </a:ext>
                  </a:extLst>
                </a:gridCol>
                <a:gridCol w="3080470">
                  <a:extLst>
                    <a:ext uri="{9D8B030D-6E8A-4147-A177-3AD203B41FA5}">
                      <a16:colId xmlns:a16="http://schemas.microsoft.com/office/drawing/2014/main" val="24871008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职位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职位描述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使用工具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2377275"/>
                  </a:ext>
                </a:extLst>
              </a:tr>
              <a:tr h="478478">
                <a:tc>
                  <a:txBody>
                    <a:bodyPr/>
                    <a:lstStyle/>
                    <a:p>
                      <a:r>
                        <a:rPr lang="zh-CN" altLang="en-US" dirty="0"/>
                        <a:t>结构设计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设计</a:t>
                      </a:r>
                      <a:r>
                        <a:rPr lang="en-US" altLang="zh-CN" dirty="0"/>
                        <a:t>BMS</a:t>
                      </a:r>
                      <a:r>
                        <a:rPr lang="zh-CN" altLang="en-US" dirty="0"/>
                        <a:t>外壳等</a:t>
                      </a:r>
                      <a:r>
                        <a:rPr lang="en-US" altLang="zh-CN" dirty="0"/>
                        <a:t>2D</a:t>
                      </a:r>
                      <a:r>
                        <a:rPr lang="zh-CN" altLang="en-US" dirty="0"/>
                        <a:t>、</a:t>
                      </a:r>
                      <a:r>
                        <a:rPr lang="en-US" altLang="zh-CN" dirty="0"/>
                        <a:t>3D</a:t>
                      </a:r>
                      <a:r>
                        <a:rPr lang="zh-CN" altLang="en-US" dirty="0"/>
                        <a:t>制图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b="0" i="0" u="none" strike="noStrike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Solidworks</a:t>
                      </a:r>
                      <a:r>
                        <a:rPr lang="en-US" altLang="zh-CN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,</a:t>
                      </a:r>
                      <a:endParaRPr lang="zh-CN" altLang="en-US" sz="1800" b="0" i="0" u="none" strike="noStrike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zh-CN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AutoCAD 	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7652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硬件设计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Circuit simulation </a:t>
                      </a:r>
                      <a:r>
                        <a:rPr lang="zh-CN" alt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、</a:t>
                      </a:r>
                      <a:r>
                        <a:rPr lang="en-US" altLang="zh-CN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	</a:t>
                      </a:r>
                      <a:endParaRPr lang="zh-CN" altLang="en-US" sz="1800" b="0" i="0" u="none" strike="noStrike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zh-CN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Worst case analysis	</a:t>
                      </a:r>
                      <a:r>
                        <a:rPr lang="zh-CN" alt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、</a:t>
                      </a:r>
                    </a:p>
                    <a:p>
                      <a:r>
                        <a:rPr lang="en-US" altLang="zh-CN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Schematic design</a:t>
                      </a:r>
                      <a:r>
                        <a:rPr lang="zh-CN" alt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、</a:t>
                      </a:r>
                    </a:p>
                    <a:p>
                      <a:r>
                        <a:rPr lang="en-US" altLang="zh-CN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PCB layout design.	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b="0" i="0" u="none" strike="noStrike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Pspice</a:t>
                      </a:r>
                      <a:r>
                        <a:rPr lang="zh-CN" alt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、</a:t>
                      </a:r>
                    </a:p>
                    <a:p>
                      <a:r>
                        <a:rPr lang="en-US" altLang="zh-CN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Mathcad</a:t>
                      </a:r>
                      <a:r>
                        <a:rPr lang="zh-CN" alt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、</a:t>
                      </a:r>
                    </a:p>
                    <a:p>
                      <a:r>
                        <a:rPr lang="en-US" altLang="zh-CN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OrCAD Capture CIS</a:t>
                      </a:r>
                      <a:r>
                        <a:rPr lang="zh-CN" alt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、</a:t>
                      </a:r>
                      <a:r>
                        <a:rPr lang="en-US" altLang="zh-CN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	</a:t>
                      </a:r>
                      <a:endParaRPr lang="zh-CN" altLang="en-US" sz="1800" b="0" i="0" u="none" strike="noStrike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zh-CN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Allegro PCB </a:t>
                      </a:r>
                      <a:r>
                        <a:rPr lang="en-US" altLang="zh-CN" sz="1800" b="0" i="0" u="none" strike="noStrike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Designe</a:t>
                      </a:r>
                      <a:r>
                        <a:rPr lang="en-US" altLang="zh-CN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	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7106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应用软件设计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BMS</a:t>
                      </a:r>
                      <a:r>
                        <a:rPr lang="zh-CN" altLang="en-US" dirty="0"/>
                        <a:t>应用层开发，包括</a:t>
                      </a:r>
                      <a:r>
                        <a:rPr lang="en-US" altLang="zh-CN" dirty="0"/>
                        <a:t>BMS</a:t>
                      </a:r>
                      <a:r>
                        <a:rPr lang="zh-CN" altLang="en-US" dirty="0"/>
                        <a:t>基础功能模块以及客户需求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codewarrior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08788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底层软件设计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BMS</a:t>
                      </a:r>
                      <a:r>
                        <a:rPr lang="zh-CN" altLang="en-US" dirty="0"/>
                        <a:t>嵌入式底层开发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err="1"/>
                        <a:t>Codewarrior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PE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9647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工具软件工程师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BMS</a:t>
                      </a:r>
                      <a:r>
                        <a:rPr lang="zh-CN" altLang="en-US" dirty="0"/>
                        <a:t>上位机开发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C# </a:t>
                      </a:r>
                      <a:r>
                        <a:rPr lang="zh-CN" altLang="en-US" dirty="0"/>
                        <a:t>或 </a:t>
                      </a:r>
                      <a:r>
                        <a:rPr lang="en-US" altLang="zh-CN" dirty="0" err="1"/>
                        <a:t>Labview</a:t>
                      </a:r>
                      <a:r>
                        <a:rPr lang="en-US" altLang="zh-CN" dirty="0"/>
                        <a:t> </a:t>
                      </a:r>
                      <a:r>
                        <a:rPr lang="zh-CN" altLang="en-US" dirty="0"/>
                        <a:t>或 </a:t>
                      </a:r>
                      <a:r>
                        <a:rPr lang="en-US" altLang="zh-CN" dirty="0"/>
                        <a:t>VB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45763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电芯工程师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管理</a:t>
                      </a:r>
                      <a:r>
                        <a:rPr lang="en-US" altLang="zh-CN" dirty="0"/>
                        <a:t>BMS</a:t>
                      </a:r>
                      <a:r>
                        <a:rPr lang="zh-CN" altLang="en-US" dirty="0"/>
                        <a:t>应用中的电芯参数以及提供算法和测试支持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~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3598895"/>
                  </a:ext>
                </a:extLst>
              </a:tr>
            </a:tbl>
          </a:graphicData>
        </a:graphic>
      </p:graphicFrame>
      <p:sp>
        <p:nvSpPr>
          <p:cNvPr id="14" name="矩形 13">
            <a:extLst>
              <a:ext uri="{FF2B5EF4-FFF2-40B4-BE49-F238E27FC236}">
                <a16:creationId xmlns:a16="http://schemas.microsoft.com/office/drawing/2014/main" id="{EB7251F1-7980-4D7B-992A-8E23D5B6703E}"/>
              </a:ext>
            </a:extLst>
          </p:cNvPr>
          <p:cNvSpPr/>
          <p:nvPr/>
        </p:nvSpPr>
        <p:spPr>
          <a:xfrm>
            <a:off x="0" y="5340618"/>
            <a:ext cx="982639" cy="46631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47D79E0E-D18C-4C16-9BBA-31154D0DAF01}"/>
              </a:ext>
            </a:extLst>
          </p:cNvPr>
          <p:cNvSpPr txBox="1"/>
          <p:nvPr/>
        </p:nvSpPr>
        <p:spPr>
          <a:xfrm>
            <a:off x="1127027" y="5208620"/>
            <a:ext cx="40124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职位要求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3" name="对象 2">
            <a:extLst>
              <a:ext uri="{FF2B5EF4-FFF2-40B4-BE49-F238E27FC236}">
                <a16:creationId xmlns:a16="http://schemas.microsoft.com/office/drawing/2014/main" id="{59D2E23B-EFC7-4F76-A3DE-5F8E6E1A422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29454857"/>
              </p:ext>
            </p:extLst>
          </p:nvPr>
        </p:nvGraphicFramePr>
        <p:xfrm>
          <a:off x="1145880" y="5842908"/>
          <a:ext cx="1342795" cy="11562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2" name="Worksheet" showAsIcon="1" r:id="rId4" imgW="914400" imgH="787320" progId="Excel.Sheet.12">
                  <p:embed/>
                </p:oleObj>
              </mc:Choice>
              <mc:Fallback>
                <p:oleObj name="Worksheet" showAsIcon="1" r:id="rId4" imgW="914400" imgH="78732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145880" y="5842908"/>
                        <a:ext cx="1342795" cy="115629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49654308"/>
      </p:ext>
    </p:extLst>
  </p:cSld>
  <p:clrMapOvr>
    <a:masterClrMapping/>
  </p:clrMapOvr>
  <p:transition spd="slow">
    <p:wipe dir="d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229719"/>
            <a:ext cx="982639" cy="46631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982636" y="175421"/>
            <a:ext cx="40124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设备以及支持需求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0EE6F11A-C0B5-4DB8-BD9D-2E3E583EA8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5428083"/>
              </p:ext>
            </p:extLst>
          </p:nvPr>
        </p:nvGraphicFramePr>
        <p:xfrm>
          <a:off x="1145881" y="955339"/>
          <a:ext cx="8127999" cy="4683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0696">
                  <a:extLst>
                    <a:ext uri="{9D8B030D-6E8A-4147-A177-3AD203B41FA5}">
                      <a16:colId xmlns:a16="http://schemas.microsoft.com/office/drawing/2014/main" val="1541350172"/>
                    </a:ext>
                  </a:extLst>
                </a:gridCol>
                <a:gridCol w="3176833">
                  <a:extLst>
                    <a:ext uri="{9D8B030D-6E8A-4147-A177-3AD203B41FA5}">
                      <a16:colId xmlns:a16="http://schemas.microsoft.com/office/drawing/2014/main" val="2897289505"/>
                    </a:ext>
                  </a:extLst>
                </a:gridCol>
                <a:gridCol w="3080470">
                  <a:extLst>
                    <a:ext uri="{9D8B030D-6E8A-4147-A177-3AD203B41FA5}">
                      <a16:colId xmlns:a16="http://schemas.microsoft.com/office/drawing/2014/main" val="24871008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设备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描述及用途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2377275"/>
                  </a:ext>
                </a:extLst>
              </a:tr>
              <a:tr h="47847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硬件设计</a:t>
                      </a:r>
                    </a:p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BMS</a:t>
                      </a:r>
                      <a:r>
                        <a:rPr lang="zh-CN" altLang="en-US" dirty="0"/>
                        <a:t>硬件方案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目前暂无。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7652111"/>
                  </a:ext>
                </a:extLst>
              </a:tr>
              <a:tr h="478478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其他待硬件工程师补充，如示波器、高压电源等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其他待硬件工程师补充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69434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软件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b="0" i="0" u="none" strike="noStrike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Codewarrior</a:t>
                      </a:r>
                      <a:r>
                        <a:rPr lang="en-US" altLang="zh-CN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license	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编译器</a:t>
                      </a:r>
                      <a:r>
                        <a:rPr lang="en-US" altLang="zh-CN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license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7106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USB BDM Multilink </a:t>
                      </a:r>
                      <a:endParaRPr lang="zh-CN" altLang="en-US" sz="1800" b="0" i="0" u="none" strike="noStrike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软件烧写调试器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08788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ZLG CAN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CAN</a:t>
                      </a:r>
                      <a:r>
                        <a:rPr lang="zh-CN" altLang="en-US" dirty="0"/>
                        <a:t>调试工具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9647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Kvaser</a:t>
                      </a:r>
                      <a:r>
                        <a:rPr lang="en-US" altLang="zh-CN" dirty="0"/>
                        <a:t>/</a:t>
                      </a:r>
                      <a:r>
                        <a:rPr lang="en-US" altLang="zh-CN" dirty="0" err="1"/>
                        <a:t>valueCAN</a:t>
                      </a:r>
                      <a:r>
                        <a:rPr lang="en-US" altLang="zh-CN" dirty="0"/>
                        <a:t>/</a:t>
                      </a:r>
                      <a:r>
                        <a:rPr lang="en-US" altLang="zh-CN" dirty="0" err="1"/>
                        <a:t>CANoe</a:t>
                      </a:r>
                      <a:r>
                        <a:rPr lang="en-US" altLang="zh-CN" dirty="0"/>
                        <a:t>/Vehicle SPY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CAN</a:t>
                      </a:r>
                      <a:r>
                        <a:rPr lang="zh-CN" altLang="en-US" dirty="0"/>
                        <a:t>仿真工具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45763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测试设备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工装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做模拟测试用，需要自行设计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99808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电芯模拟设备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模拟实体电芯，比真电芯更安全且易操控电压。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37843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0194231"/>
      </p:ext>
    </p:extLst>
  </p:cSld>
  <p:clrMapOvr>
    <a:masterClrMapping/>
  </p:clrMapOvr>
  <p:transition spd="slow">
    <p:wipe dir="d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229719"/>
            <a:ext cx="982639" cy="46631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982636" y="137713"/>
            <a:ext cx="40124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开发模式</a:t>
            </a:r>
          </a:p>
        </p:txBody>
      </p:sp>
      <p:pic>
        <p:nvPicPr>
          <p:cNvPr id="3076" name="Picture 4" descr="https://timgsa.baidu.com/timg?image&amp;quality=80&amp;size=b9999_10000&amp;sec=1508475220302&amp;di=136e264a50cfe81d1a89045eb3f84a31&amp;imgtype=0&amp;src=http%3A%2F%2Fimg3.ph.126.net%2F-AoCb8XyOZE2l3mzTFab7w%3D%3D%2F1292251618096139593.jpg">
            <a:extLst>
              <a:ext uri="{FF2B5EF4-FFF2-40B4-BE49-F238E27FC236}">
                <a16:creationId xmlns:a16="http://schemas.microsoft.com/office/drawing/2014/main" id="{B1A71F8E-63B6-4A1D-8BE5-DECF02B689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5632" y="2257425"/>
            <a:ext cx="7220342" cy="3552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C4ED9EA5-B9E5-4A45-96F6-58AD9DF10165}"/>
              </a:ext>
            </a:extLst>
          </p:cNvPr>
          <p:cNvSpPr txBox="1"/>
          <p:nvPr/>
        </p:nvSpPr>
        <p:spPr>
          <a:xfrm>
            <a:off x="1178350" y="904972"/>
            <a:ext cx="86255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         RAD</a:t>
            </a:r>
            <a:r>
              <a:rPr lang="zh-CN" altLang="en-US" dirty="0"/>
              <a:t>（</a:t>
            </a:r>
            <a:r>
              <a:rPr lang="en-US" altLang="zh-CN" dirty="0"/>
              <a:t>Rap Application Development</a:t>
            </a:r>
            <a:r>
              <a:rPr lang="zh-CN" altLang="en-US" dirty="0"/>
              <a:t>，快速应用开发）模型是软件开发过程中的一个重要模型，由于其模型构图形似字母</a:t>
            </a:r>
            <a:r>
              <a:rPr lang="en-US" altLang="zh-CN" dirty="0"/>
              <a:t>V</a:t>
            </a:r>
            <a:r>
              <a:rPr lang="zh-CN" altLang="en-US" dirty="0"/>
              <a:t>，所以又称软件测试的</a:t>
            </a:r>
            <a:r>
              <a:rPr lang="en-US" altLang="zh-CN" dirty="0"/>
              <a:t>V</a:t>
            </a:r>
            <a:r>
              <a:rPr lang="zh-CN" altLang="en-US" dirty="0"/>
              <a:t>模型。它通过开发和测试同时进行的方式来缩短开发周期，提高开发效率。</a:t>
            </a:r>
          </a:p>
        </p:txBody>
      </p:sp>
    </p:spTree>
    <p:extLst>
      <p:ext uri="{BB962C8B-B14F-4D97-AF65-F5344CB8AC3E}">
        <p14:creationId xmlns:p14="http://schemas.microsoft.com/office/powerpoint/2010/main" val="2040145905"/>
      </p:ext>
    </p:extLst>
  </p:cSld>
  <p:clrMapOvr>
    <a:masterClrMapping/>
  </p:clrMapOvr>
  <p:transition spd="slow">
    <p:wipe dir="d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229719"/>
            <a:ext cx="982639" cy="46631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982636" y="175421"/>
            <a:ext cx="40124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开发周期预估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8D61C24-63CA-4646-9C09-5F18790FFB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5841" y="1549635"/>
            <a:ext cx="9460317" cy="3758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90569"/>
      </p:ext>
    </p:extLst>
  </p:cSld>
  <p:clrMapOvr>
    <a:masterClrMapping/>
  </p:clrMapOvr>
  <p:transition spd="slow">
    <p:wipe dir="d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229719"/>
            <a:ext cx="982639" cy="46631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982636" y="175421"/>
            <a:ext cx="40124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开发前期需明确问题</a:t>
            </a: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A3FE311B-7963-47D9-9BB9-6A0E75E72B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1648733"/>
              </p:ext>
            </p:extLst>
          </p:nvPr>
        </p:nvGraphicFramePr>
        <p:xfrm>
          <a:off x="1456964" y="1168923"/>
          <a:ext cx="8158376" cy="173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79188">
                  <a:extLst>
                    <a:ext uri="{9D8B030D-6E8A-4147-A177-3AD203B41FA5}">
                      <a16:colId xmlns:a16="http://schemas.microsoft.com/office/drawing/2014/main" val="1312543001"/>
                    </a:ext>
                  </a:extLst>
                </a:gridCol>
                <a:gridCol w="4079188">
                  <a:extLst>
                    <a:ext uri="{9D8B030D-6E8A-4147-A177-3AD203B41FA5}">
                      <a16:colId xmlns:a16="http://schemas.microsoft.com/office/drawing/2014/main" val="1905763219"/>
                    </a:ext>
                  </a:extLst>
                </a:gridCol>
              </a:tblGrid>
              <a:tr h="349920">
                <a:tc>
                  <a:txBody>
                    <a:bodyPr/>
                    <a:lstStyle/>
                    <a:p>
                      <a:r>
                        <a:rPr lang="zh-CN" altLang="en-US" dirty="0"/>
                        <a:t>问题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影响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0755627"/>
                  </a:ext>
                </a:extLst>
              </a:tr>
              <a:tr h="349920">
                <a:tc>
                  <a:txBody>
                    <a:bodyPr/>
                    <a:lstStyle/>
                    <a:p>
                      <a:r>
                        <a:rPr lang="zh-CN" altLang="en-US" dirty="0"/>
                        <a:t>客户基础需求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芯片选型、整体架构搭建、软件功能剪裁等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2612168"/>
                  </a:ext>
                </a:extLst>
              </a:tr>
              <a:tr h="349920">
                <a:tc>
                  <a:txBody>
                    <a:bodyPr/>
                    <a:lstStyle/>
                    <a:p>
                      <a:r>
                        <a:rPr lang="en-US" altLang="zh-CN" dirty="0"/>
                        <a:t>BMS</a:t>
                      </a:r>
                      <a:r>
                        <a:rPr lang="zh-CN" altLang="en-US" dirty="0"/>
                        <a:t>价格定位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芯片选型等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3722489"/>
                  </a:ext>
                </a:extLst>
              </a:tr>
              <a:tr h="349920">
                <a:tc>
                  <a:txBody>
                    <a:bodyPr/>
                    <a:lstStyle/>
                    <a:p>
                      <a:r>
                        <a:rPr lang="zh-CN" altLang="en-US" dirty="0"/>
                        <a:t>项目开发阶段性目的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确定工作重点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84804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63907053"/>
      </p:ext>
    </p:extLst>
  </p:cSld>
  <p:clrMapOvr>
    <a:masterClrMapping/>
  </p:clrMapOvr>
  <p:transition spd="slow">
    <p:wipe dir="d"/>
  </p:transition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412</TotalTime>
  <Words>393</Words>
  <Application>Microsoft Office PowerPoint</Application>
  <PresentationFormat>宽屏</PresentationFormat>
  <Paragraphs>86</Paragraphs>
  <Slides>10</Slides>
  <Notes>10</Notes>
  <HiddenSlides>0</HiddenSlides>
  <MMClips>0</MMClips>
  <ScaleCrop>false</ScaleCrop>
  <HeadingPairs>
    <vt:vector size="8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7" baseType="lpstr">
      <vt:lpstr>宋体</vt:lpstr>
      <vt:lpstr>微软雅黑</vt:lpstr>
      <vt:lpstr>Arial</vt:lpstr>
      <vt:lpstr>Calibri</vt:lpstr>
      <vt:lpstr>Calibri Light</vt:lpstr>
      <vt:lpstr>Office 主题</vt:lpstr>
      <vt:lpstr>Worksheet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DPHOME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po du</dc:creator>
  <cp:lastModifiedBy>y z</cp:lastModifiedBy>
  <cp:revision>40</cp:revision>
  <dcterms:created xsi:type="dcterms:W3CDTF">2014-12-17T15:36:25Z</dcterms:created>
  <dcterms:modified xsi:type="dcterms:W3CDTF">2017-10-20T05:35:30Z</dcterms:modified>
</cp:coreProperties>
</file>